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58" r:id="rId6"/>
    <p:sldId id="259" r:id="rId7"/>
    <p:sldId id="260" r:id="rId8"/>
    <p:sldId id="261" r:id="rId9"/>
    <p:sldId id="262" r:id="rId10"/>
    <p:sldId id="263"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10/13/2021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10/13/2021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10/13/2021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10/13/2021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10/13/2021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fontScale="90000"/>
          </a:bodyPr>
          <a:lstStyle/>
          <a:p>
            <a:r>
              <a:rPr lang="en-US" sz="4400" dirty="0">
                <a:solidFill>
                  <a:schemeClr val="tx1"/>
                </a:solidFill>
              </a:rPr>
              <a:t>Addressing customer complaints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endParaRPr lang="en-US"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7205F-88A2-4629-AD30-1029B50A0B5A}"/>
              </a:ext>
            </a:extLst>
          </p:cNvPr>
          <p:cNvSpPr txBox="1"/>
          <p:nvPr/>
        </p:nvSpPr>
        <p:spPr>
          <a:xfrm>
            <a:off x="520118" y="523115"/>
            <a:ext cx="7558480" cy="6001643"/>
          </a:xfrm>
          <a:prstGeom prst="rect">
            <a:avLst/>
          </a:prstGeom>
          <a:noFill/>
        </p:spPr>
        <p:txBody>
          <a:bodyPr wrap="square">
            <a:spAutoFit/>
          </a:bodyPr>
          <a:lstStyle/>
          <a:p>
            <a:pPr algn="l"/>
            <a:r>
              <a:rPr lang="en-US" sz="3200" b="0" i="0" dirty="0">
                <a:solidFill>
                  <a:srgbClr val="0C0C31"/>
                </a:solidFill>
                <a:effectLst/>
                <a:latin typeface="AvertaStd"/>
              </a:rPr>
              <a:t>When it comes down to it, many customers don't even bother to complain.  They simply leave and buy from your competitors. </a:t>
            </a:r>
          </a:p>
          <a:p>
            <a:pPr algn="l"/>
            <a:endParaRPr lang="en-US" sz="3200" dirty="0">
              <a:solidFill>
                <a:srgbClr val="0C0C31"/>
              </a:solidFill>
              <a:latin typeface="AvertaStd"/>
            </a:endParaRPr>
          </a:p>
          <a:p>
            <a:pPr algn="l"/>
            <a:r>
              <a:rPr lang="en-US" sz="3200" b="0" i="0" dirty="0">
                <a:solidFill>
                  <a:srgbClr val="0C0C31"/>
                </a:solidFill>
                <a:effectLst/>
                <a:latin typeface="AvertaStd"/>
              </a:rPr>
              <a:t>Research suggests that up to 80 </a:t>
            </a:r>
          </a:p>
          <a:p>
            <a:pPr algn="l"/>
            <a:r>
              <a:rPr lang="en-US" sz="3200" b="0" i="0" dirty="0">
                <a:solidFill>
                  <a:srgbClr val="0C0C31"/>
                </a:solidFill>
                <a:effectLst/>
                <a:latin typeface="AvertaStd"/>
              </a:rPr>
              <a:t>percent of customers who leave </a:t>
            </a:r>
          </a:p>
          <a:p>
            <a:pPr algn="l"/>
            <a:r>
              <a:rPr lang="en-US" sz="3200" b="0" i="0" dirty="0">
                <a:solidFill>
                  <a:srgbClr val="0C0C31"/>
                </a:solidFill>
                <a:effectLst/>
                <a:latin typeface="AvertaStd"/>
              </a:rPr>
              <a:t>were, in fact, "satisfied" with the </a:t>
            </a:r>
          </a:p>
          <a:p>
            <a:pPr algn="l"/>
            <a:r>
              <a:rPr lang="en-US" sz="3200" b="0" i="0" dirty="0">
                <a:solidFill>
                  <a:srgbClr val="0C0C31"/>
                </a:solidFill>
                <a:effectLst/>
                <a:latin typeface="AvertaStd"/>
              </a:rPr>
              <a:t>original company. Obviously, </a:t>
            </a:r>
          </a:p>
          <a:p>
            <a:pPr algn="l"/>
            <a:r>
              <a:rPr lang="en-US" sz="3200" b="0" i="0" dirty="0">
                <a:solidFill>
                  <a:srgbClr val="0C0C31"/>
                </a:solidFill>
                <a:effectLst/>
                <a:latin typeface="AvertaStd"/>
              </a:rPr>
              <a:t>customer satisfaction is not enough.  Businesses nowadays need to positively delight customers if they want to earn their loyalty.</a:t>
            </a:r>
          </a:p>
        </p:txBody>
      </p:sp>
      <p:pic>
        <p:nvPicPr>
          <p:cNvPr id="1026" name="Picture 2" descr="A person holding a microphone&#10;&#10;Description automatically generated with medium confidence">
            <a:extLst>
              <a:ext uri="{FF2B5EF4-FFF2-40B4-BE49-F238E27FC236}">
                <a16:creationId xmlns:a16="http://schemas.microsoft.com/office/drawing/2014/main" id="{2FA093C8-E8FC-4E73-8496-1A3A9CF31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188" y="1991818"/>
            <a:ext cx="5120694" cy="2571794"/>
          </a:xfrm>
          <a:prstGeom prst="rect">
            <a:avLst/>
          </a:prstGeom>
          <a:noFill/>
          <a:ln w="22225">
            <a:solidFill>
              <a:srgbClr val="FF0000"/>
            </a:solidFill>
          </a:ln>
        </p:spPr>
      </p:pic>
    </p:spTree>
    <p:extLst>
      <p:ext uri="{BB962C8B-B14F-4D97-AF65-F5344CB8AC3E}">
        <p14:creationId xmlns:p14="http://schemas.microsoft.com/office/powerpoint/2010/main" val="167136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7205F-88A2-4629-AD30-1029B50A0B5A}"/>
              </a:ext>
            </a:extLst>
          </p:cNvPr>
          <p:cNvSpPr txBox="1"/>
          <p:nvPr/>
        </p:nvSpPr>
        <p:spPr>
          <a:xfrm>
            <a:off x="3526971" y="250034"/>
            <a:ext cx="8277736" cy="6093976"/>
          </a:xfrm>
          <a:prstGeom prst="rect">
            <a:avLst/>
          </a:prstGeom>
          <a:noFill/>
        </p:spPr>
        <p:txBody>
          <a:bodyPr wrap="square">
            <a:spAutoFit/>
          </a:bodyPr>
          <a:lstStyle/>
          <a:p>
            <a:pPr algn="l"/>
            <a:r>
              <a:rPr lang="en-US" sz="3000" b="0" i="0" dirty="0">
                <a:solidFill>
                  <a:srgbClr val="0C0C31"/>
                </a:solidFill>
                <a:effectLst/>
                <a:latin typeface="AvertaStd"/>
              </a:rPr>
              <a:t>It may seem counter-intuitive, but a business owner’s ability to effectively deal with customer complaints provides a great opportunity to turn dissatisfied customers into active promoters of the business. Here are some customer-oriented tips I’ve learned while working in the business coaching business:</a:t>
            </a:r>
          </a:p>
          <a:p>
            <a:pPr algn="l"/>
            <a:endParaRPr lang="en-US" sz="3000" b="0" i="0" dirty="0">
              <a:solidFill>
                <a:srgbClr val="0C0C31"/>
              </a:solidFill>
              <a:effectLst/>
              <a:latin typeface="AvertaStd"/>
            </a:endParaRPr>
          </a:p>
          <a:p>
            <a:pPr algn="l">
              <a:buFont typeface="Arial" panose="020B0604020202020204" pitchFamily="34" charset="0"/>
              <a:buChar char="•"/>
            </a:pPr>
            <a:r>
              <a:rPr lang="en-US" sz="3000" b="0" i="0" dirty="0">
                <a:solidFill>
                  <a:srgbClr val="222222"/>
                </a:solidFill>
                <a:effectLst/>
                <a:latin typeface="avertastd-bold"/>
              </a:rPr>
              <a:t>Listen carefully to what the customer has to say and let them finish.</a:t>
            </a:r>
            <a:r>
              <a:rPr lang="en-US" sz="3000" b="0" i="0" dirty="0">
                <a:solidFill>
                  <a:srgbClr val="222222"/>
                </a:solidFill>
                <a:effectLst/>
                <a:latin typeface="AvertaStd"/>
              </a:rPr>
              <a:t> Don't get defensive. The customer is not attacking you personally; he or she has a problem and is upset. Repeat back what you are hearing to show that you have listened.</a:t>
            </a:r>
          </a:p>
        </p:txBody>
      </p:sp>
      <p:pic>
        <p:nvPicPr>
          <p:cNvPr id="2050" name="Picture 2" descr="A picture containing person, indoor&#10;&#10;Description automatically generated">
            <a:extLst>
              <a:ext uri="{FF2B5EF4-FFF2-40B4-BE49-F238E27FC236}">
                <a16:creationId xmlns:a16="http://schemas.microsoft.com/office/drawing/2014/main" id="{4D6C39F8-FEF4-4C19-9368-EDE588ACF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93" y="2845837"/>
            <a:ext cx="2861289" cy="1907526"/>
          </a:xfrm>
          <a:prstGeom prst="rect">
            <a:avLst/>
          </a:prstGeom>
          <a:solidFill>
            <a:schemeClr val="bg1"/>
          </a:solidFill>
          <a:ln w="25400">
            <a:solidFill>
              <a:srgbClr val="FF0000"/>
            </a:solidFill>
          </a:ln>
        </p:spPr>
      </p:pic>
    </p:spTree>
    <p:extLst>
      <p:ext uri="{BB962C8B-B14F-4D97-AF65-F5344CB8AC3E}">
        <p14:creationId xmlns:p14="http://schemas.microsoft.com/office/powerpoint/2010/main" val="220539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7205F-88A2-4629-AD30-1029B50A0B5A}"/>
              </a:ext>
            </a:extLst>
          </p:cNvPr>
          <p:cNvSpPr txBox="1"/>
          <p:nvPr/>
        </p:nvSpPr>
        <p:spPr>
          <a:xfrm>
            <a:off x="482796" y="3161185"/>
            <a:ext cx="11417415" cy="2554545"/>
          </a:xfrm>
          <a:prstGeom prst="rect">
            <a:avLst/>
          </a:prstGeom>
          <a:noFill/>
        </p:spPr>
        <p:txBody>
          <a:bodyPr wrap="square">
            <a:spAutoFit/>
          </a:bodyPr>
          <a:lstStyle/>
          <a:p>
            <a:pPr algn="l">
              <a:buFont typeface="Arial" panose="020B0604020202020204" pitchFamily="34" charset="0"/>
              <a:buChar char="•"/>
            </a:pPr>
            <a:r>
              <a:rPr lang="en-US" sz="3200" b="0" i="0" dirty="0">
                <a:solidFill>
                  <a:srgbClr val="222222"/>
                </a:solidFill>
                <a:effectLst/>
                <a:latin typeface="avertastd-bold"/>
              </a:rPr>
              <a:t>Ask questions in a caring and concerned manner.</a:t>
            </a:r>
            <a:br>
              <a:rPr lang="en-US" sz="3200" b="0" i="0" dirty="0">
                <a:solidFill>
                  <a:srgbClr val="222222"/>
                </a:solidFill>
                <a:effectLst/>
                <a:latin typeface="AvertaStd"/>
              </a:rPr>
            </a:br>
            <a:endParaRPr lang="en-US" sz="3200" b="0" i="0" dirty="0">
              <a:solidFill>
                <a:srgbClr val="222222"/>
              </a:solidFill>
              <a:effectLst/>
              <a:latin typeface="AvertaStd"/>
            </a:endParaRPr>
          </a:p>
          <a:p>
            <a:pPr algn="l">
              <a:buFont typeface="Arial" panose="020B0604020202020204" pitchFamily="34" charset="0"/>
              <a:buChar char="•"/>
            </a:pPr>
            <a:r>
              <a:rPr lang="en-US" sz="3200" b="0" i="0" dirty="0">
                <a:solidFill>
                  <a:srgbClr val="222222"/>
                </a:solidFill>
                <a:effectLst/>
                <a:latin typeface="AvertaStd"/>
              </a:rPr>
              <a:t>The more information you can get from the customer, the better you will understand his or her perspective. I’ve learned it’s easier to ask questions than to jump to conclusions</a:t>
            </a:r>
            <a:r>
              <a:rPr lang="en-US" sz="1200" b="0" i="0" dirty="0">
                <a:solidFill>
                  <a:srgbClr val="222222"/>
                </a:solidFill>
                <a:effectLst/>
                <a:latin typeface="AvertaStd"/>
              </a:rPr>
              <a:t>.</a:t>
            </a:r>
          </a:p>
        </p:txBody>
      </p:sp>
      <p:pic>
        <p:nvPicPr>
          <p:cNvPr id="3074" name="Picture 2" descr="A picture containing person&#10;&#10;Description automatically generated">
            <a:extLst>
              <a:ext uri="{FF2B5EF4-FFF2-40B4-BE49-F238E27FC236}">
                <a16:creationId xmlns:a16="http://schemas.microsoft.com/office/drawing/2014/main" id="{018969ED-3BF3-4733-B798-B7486398B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2580" y="589016"/>
            <a:ext cx="4914972" cy="2572169"/>
          </a:xfrm>
          <a:prstGeom prst="rect">
            <a:avLst/>
          </a:prstGeom>
          <a:noFill/>
        </p:spPr>
      </p:pic>
    </p:spTree>
    <p:extLst>
      <p:ext uri="{BB962C8B-B14F-4D97-AF65-F5344CB8AC3E}">
        <p14:creationId xmlns:p14="http://schemas.microsoft.com/office/powerpoint/2010/main" val="21265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7205F-88A2-4629-AD30-1029B50A0B5A}"/>
              </a:ext>
            </a:extLst>
          </p:cNvPr>
          <p:cNvSpPr txBox="1"/>
          <p:nvPr/>
        </p:nvSpPr>
        <p:spPr>
          <a:xfrm>
            <a:off x="478401" y="428178"/>
            <a:ext cx="3711044" cy="6001643"/>
          </a:xfrm>
          <a:prstGeom prst="rect">
            <a:avLst/>
          </a:prstGeom>
          <a:noFill/>
        </p:spPr>
        <p:txBody>
          <a:bodyPr wrap="square">
            <a:spAutoFit/>
          </a:bodyPr>
          <a:lstStyle/>
          <a:p>
            <a:pPr algn="l">
              <a:buFont typeface="Arial" panose="020B0604020202020204" pitchFamily="34" charset="0"/>
              <a:buChar char="•"/>
            </a:pPr>
            <a:r>
              <a:rPr lang="en-US" sz="3200" b="0" i="0" dirty="0">
                <a:solidFill>
                  <a:srgbClr val="222222"/>
                </a:solidFill>
                <a:effectLst/>
                <a:latin typeface="avertastd-bold"/>
              </a:rPr>
              <a:t>Put yourself in their shoes.</a:t>
            </a:r>
            <a:br>
              <a:rPr lang="en-US" sz="3200" b="0" i="0" dirty="0">
                <a:solidFill>
                  <a:srgbClr val="222222"/>
                </a:solidFill>
                <a:effectLst/>
                <a:latin typeface="AvertaStd"/>
              </a:rPr>
            </a:br>
            <a:endParaRPr lang="en-US" sz="3200" b="0" i="0" dirty="0">
              <a:solidFill>
                <a:srgbClr val="222222"/>
              </a:solidFill>
              <a:effectLst/>
              <a:latin typeface="AvertaStd"/>
            </a:endParaRPr>
          </a:p>
          <a:p>
            <a:pPr algn="l">
              <a:buFont typeface="Arial" panose="020B0604020202020204" pitchFamily="34" charset="0"/>
              <a:buChar char="•"/>
            </a:pPr>
            <a:r>
              <a:rPr lang="en-US" sz="3200" b="0" i="0" dirty="0">
                <a:solidFill>
                  <a:srgbClr val="222222"/>
                </a:solidFill>
                <a:effectLst/>
                <a:latin typeface="AvertaStd"/>
              </a:rPr>
              <a:t>As a business owner, your goal is to solve the problem, not argue. The customer needs to feel like you’re on his or her side and that you empathize with the situation</a:t>
            </a:r>
            <a:r>
              <a:rPr lang="en-US" sz="1200" b="0" i="0" dirty="0">
                <a:solidFill>
                  <a:srgbClr val="222222"/>
                </a:solidFill>
                <a:effectLst/>
                <a:latin typeface="AvertaStd"/>
              </a:rPr>
              <a:t>.</a:t>
            </a:r>
          </a:p>
        </p:txBody>
      </p:sp>
      <p:pic>
        <p:nvPicPr>
          <p:cNvPr id="4098" name="Picture 2" descr="A picture containing graphical user interface&#10;&#10;Description automatically generated">
            <a:extLst>
              <a:ext uri="{FF2B5EF4-FFF2-40B4-BE49-F238E27FC236}">
                <a16:creationId xmlns:a16="http://schemas.microsoft.com/office/drawing/2014/main" id="{18EACF55-8A29-44AB-9C08-21078E66D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619" y="523846"/>
            <a:ext cx="7182980" cy="3758906"/>
          </a:xfrm>
          <a:prstGeom prst="rect">
            <a:avLst/>
          </a:prstGeom>
          <a:noFill/>
        </p:spPr>
      </p:pic>
    </p:spTree>
    <p:extLst>
      <p:ext uri="{BB962C8B-B14F-4D97-AF65-F5344CB8AC3E}">
        <p14:creationId xmlns:p14="http://schemas.microsoft.com/office/powerpoint/2010/main" val="83604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7205F-88A2-4629-AD30-1029B50A0B5A}"/>
              </a:ext>
            </a:extLst>
          </p:cNvPr>
          <p:cNvSpPr txBox="1"/>
          <p:nvPr/>
        </p:nvSpPr>
        <p:spPr>
          <a:xfrm>
            <a:off x="492125" y="3151855"/>
            <a:ext cx="10704610" cy="2554545"/>
          </a:xfrm>
          <a:prstGeom prst="rect">
            <a:avLst/>
          </a:prstGeom>
          <a:noFill/>
        </p:spPr>
        <p:txBody>
          <a:bodyPr wrap="square">
            <a:spAutoFit/>
          </a:bodyPr>
          <a:lstStyle/>
          <a:p>
            <a:pPr algn="l">
              <a:buFont typeface="Arial" panose="020B0604020202020204" pitchFamily="34" charset="0"/>
              <a:buChar char="•"/>
            </a:pPr>
            <a:r>
              <a:rPr lang="en-US" sz="3200" b="0" i="0" dirty="0">
                <a:solidFill>
                  <a:srgbClr val="222222"/>
                </a:solidFill>
                <a:effectLst/>
                <a:latin typeface="avertastd-bold"/>
              </a:rPr>
              <a:t>Apologize without blaming.</a:t>
            </a:r>
            <a:br>
              <a:rPr lang="en-US" sz="3200" b="0" i="0" dirty="0">
                <a:solidFill>
                  <a:srgbClr val="222222"/>
                </a:solidFill>
                <a:effectLst/>
                <a:latin typeface="avertastd-bold"/>
              </a:rPr>
            </a:br>
            <a:endParaRPr lang="en-US" sz="3200" b="0" i="0" dirty="0">
              <a:solidFill>
                <a:srgbClr val="222222"/>
              </a:solidFill>
              <a:effectLst/>
              <a:latin typeface="avertastd-bold"/>
            </a:endParaRPr>
          </a:p>
          <a:p>
            <a:pPr algn="l">
              <a:buFont typeface="Arial" panose="020B0604020202020204" pitchFamily="34" charset="0"/>
              <a:buChar char="•"/>
            </a:pPr>
            <a:r>
              <a:rPr lang="en-US" sz="3200" b="0" i="0" dirty="0">
                <a:solidFill>
                  <a:srgbClr val="222222"/>
                </a:solidFill>
                <a:effectLst/>
                <a:latin typeface="AvertaStd"/>
              </a:rPr>
              <a:t>When a customer senses that you are sincerely sorry, it usually diffuses the situation. Don't blame another person or department. Just say, "I'm sorry about that.”</a:t>
            </a:r>
          </a:p>
        </p:txBody>
      </p:sp>
      <p:pic>
        <p:nvPicPr>
          <p:cNvPr id="5122" name="Picture 2" descr="A picture containing text, person, suit, necktie&#10;&#10;Description automatically generated">
            <a:extLst>
              <a:ext uri="{FF2B5EF4-FFF2-40B4-BE49-F238E27FC236}">
                <a16:creationId xmlns:a16="http://schemas.microsoft.com/office/drawing/2014/main" id="{0D6BAA20-DEA4-4B63-B5CF-D57F407CE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766" y="466531"/>
            <a:ext cx="6353109" cy="3573624"/>
          </a:xfrm>
          <a:prstGeom prst="rect">
            <a:avLst/>
          </a:prstGeom>
          <a:noFill/>
        </p:spPr>
      </p:pic>
    </p:spTree>
    <p:extLst>
      <p:ext uri="{BB962C8B-B14F-4D97-AF65-F5344CB8AC3E}">
        <p14:creationId xmlns:p14="http://schemas.microsoft.com/office/powerpoint/2010/main" val="358653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7205F-88A2-4629-AD30-1029B50A0B5A}"/>
              </a:ext>
            </a:extLst>
          </p:cNvPr>
          <p:cNvSpPr txBox="1"/>
          <p:nvPr/>
        </p:nvSpPr>
        <p:spPr>
          <a:xfrm>
            <a:off x="520118" y="772548"/>
            <a:ext cx="11417415" cy="3046988"/>
          </a:xfrm>
          <a:prstGeom prst="rect">
            <a:avLst/>
          </a:prstGeom>
          <a:noFill/>
        </p:spPr>
        <p:txBody>
          <a:bodyPr wrap="square">
            <a:spAutoFit/>
          </a:bodyPr>
          <a:lstStyle/>
          <a:p>
            <a:pPr algn="l">
              <a:buFont typeface="Arial" panose="020B0604020202020204" pitchFamily="34" charset="0"/>
              <a:buChar char="•"/>
            </a:pPr>
            <a:r>
              <a:rPr lang="en-US" sz="3200" b="0" i="0" dirty="0">
                <a:solidFill>
                  <a:srgbClr val="222222"/>
                </a:solidFill>
                <a:effectLst/>
                <a:latin typeface="avertastd-bold"/>
              </a:rPr>
              <a:t>Ask the customer, "What would be an acceptable solution to you?"</a:t>
            </a:r>
            <a:br>
              <a:rPr lang="en-US" sz="3200" b="0" i="0" dirty="0">
                <a:solidFill>
                  <a:srgbClr val="222222"/>
                </a:solidFill>
                <a:effectLst/>
                <a:latin typeface="AvertaStd"/>
              </a:rPr>
            </a:br>
            <a:endParaRPr lang="en-US" sz="3200" b="0" i="0" dirty="0">
              <a:solidFill>
                <a:srgbClr val="222222"/>
              </a:solidFill>
              <a:effectLst/>
              <a:latin typeface="AvertaStd"/>
            </a:endParaRPr>
          </a:p>
          <a:p>
            <a:pPr algn="l">
              <a:buFont typeface="Arial" panose="020B0604020202020204" pitchFamily="34" charset="0"/>
              <a:buChar char="•"/>
            </a:pPr>
            <a:r>
              <a:rPr lang="en-US" sz="3200" b="0" i="0" dirty="0">
                <a:solidFill>
                  <a:srgbClr val="222222"/>
                </a:solidFill>
                <a:effectLst/>
                <a:latin typeface="AvertaStd"/>
              </a:rPr>
              <a:t>Whether or not the customer knows what a good solution would be, I’ve found it’s best to propose one or more solutions to alleviate his or her pain. Become a partner with the customer in solving the problem.</a:t>
            </a:r>
          </a:p>
        </p:txBody>
      </p:sp>
      <p:pic>
        <p:nvPicPr>
          <p:cNvPr id="6146" name="Picture 2" descr="Text, whiteboard&#10;&#10;Description automatically generated">
            <a:extLst>
              <a:ext uri="{FF2B5EF4-FFF2-40B4-BE49-F238E27FC236}">
                <a16:creationId xmlns:a16="http://schemas.microsoft.com/office/drawing/2014/main" id="{2D2CC6AD-74ED-4FB0-9AC1-303AF99BB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7555" y="3343384"/>
            <a:ext cx="4664723" cy="3104067"/>
          </a:xfrm>
          <a:prstGeom prst="rect">
            <a:avLst/>
          </a:prstGeom>
          <a:noFill/>
        </p:spPr>
      </p:pic>
    </p:spTree>
    <p:extLst>
      <p:ext uri="{BB962C8B-B14F-4D97-AF65-F5344CB8AC3E}">
        <p14:creationId xmlns:p14="http://schemas.microsoft.com/office/powerpoint/2010/main" val="934673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97205F-88A2-4629-AD30-1029B50A0B5A}"/>
              </a:ext>
            </a:extLst>
          </p:cNvPr>
          <p:cNvSpPr txBox="1"/>
          <p:nvPr/>
        </p:nvSpPr>
        <p:spPr>
          <a:xfrm>
            <a:off x="4973216" y="772548"/>
            <a:ext cx="6964317" cy="5016758"/>
          </a:xfrm>
          <a:prstGeom prst="rect">
            <a:avLst/>
          </a:prstGeom>
          <a:noFill/>
        </p:spPr>
        <p:txBody>
          <a:bodyPr wrap="square">
            <a:spAutoFit/>
          </a:bodyPr>
          <a:lstStyle/>
          <a:p>
            <a:pPr algn="l">
              <a:buFont typeface="Arial" panose="020B0604020202020204" pitchFamily="34" charset="0"/>
              <a:buChar char="•"/>
            </a:pPr>
            <a:r>
              <a:rPr lang="en-US" sz="3200" b="0" i="0" dirty="0">
                <a:solidFill>
                  <a:srgbClr val="222222"/>
                </a:solidFill>
                <a:effectLst/>
                <a:latin typeface="avertastd-bold"/>
              </a:rPr>
              <a:t>Solve the problem or find someone who can solve it— quickly!</a:t>
            </a:r>
            <a:br>
              <a:rPr lang="en-US" sz="3200" b="0" i="0" dirty="0">
                <a:solidFill>
                  <a:srgbClr val="222222"/>
                </a:solidFill>
                <a:effectLst/>
                <a:latin typeface="AvertaStd"/>
              </a:rPr>
            </a:br>
            <a:endParaRPr lang="en-US" sz="3200" b="0" i="0" dirty="0">
              <a:solidFill>
                <a:srgbClr val="222222"/>
              </a:solidFill>
              <a:effectLst/>
              <a:latin typeface="AvertaStd"/>
            </a:endParaRPr>
          </a:p>
          <a:p>
            <a:pPr algn="l">
              <a:buFont typeface="Arial" panose="020B0604020202020204" pitchFamily="34" charset="0"/>
              <a:buChar char="•"/>
            </a:pPr>
            <a:r>
              <a:rPr lang="en-US" sz="3200" b="0" i="0" dirty="0">
                <a:solidFill>
                  <a:srgbClr val="222222"/>
                </a:solidFill>
                <a:effectLst/>
                <a:latin typeface="AvertaStd"/>
              </a:rPr>
              <a:t>Research indicates that customers prefer the person they are speaking with to instantly solve their problem. When complaints are moved up the chain of command, they become more expensive to handle and only add to the customer's frustration.</a:t>
            </a:r>
          </a:p>
        </p:txBody>
      </p:sp>
      <p:pic>
        <p:nvPicPr>
          <p:cNvPr id="7170" name="Picture 2" descr="A picture containing cookie cutter&#10;&#10;Description automatically generated">
            <a:extLst>
              <a:ext uri="{FF2B5EF4-FFF2-40B4-BE49-F238E27FC236}">
                <a16:creationId xmlns:a16="http://schemas.microsoft.com/office/drawing/2014/main" id="{1FDBC877-A497-4E9A-8BD3-AAAFF2286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730" y="2108719"/>
            <a:ext cx="4616800" cy="2489946"/>
          </a:xfrm>
          <a:prstGeom prst="rect">
            <a:avLst/>
          </a:prstGeom>
          <a:noFill/>
        </p:spPr>
      </p:pic>
    </p:spTree>
    <p:extLst>
      <p:ext uri="{BB962C8B-B14F-4D97-AF65-F5344CB8AC3E}">
        <p14:creationId xmlns:p14="http://schemas.microsoft.com/office/powerpoint/2010/main" val="90709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{F19785CC-F270-4494-AB6A-510E220BAB9D}tf78438558_win32</Template>
  <TotalTime>20</TotalTime>
  <Words>403</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AvertaStd</vt:lpstr>
      <vt:lpstr>avertastd-bold</vt:lpstr>
      <vt:lpstr>Century Gothic</vt:lpstr>
      <vt:lpstr>Garamond</vt:lpstr>
      <vt:lpstr>SavonVTI</vt:lpstr>
      <vt:lpstr>Addressing customer complaints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customer complaints</dc:title>
  <dc:creator>Paul Grethel</dc:creator>
  <cp:lastModifiedBy>Paul Grethel</cp:lastModifiedBy>
  <cp:revision>1</cp:revision>
  <dcterms:created xsi:type="dcterms:W3CDTF">2021-10-13T20:00:11Z</dcterms:created>
  <dcterms:modified xsi:type="dcterms:W3CDTF">2021-10-13T20:20:40Z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