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6"/>
  </p:notesMasterIdLst>
  <p:handoutMasterIdLst>
    <p:handoutMasterId r:id="rId17"/>
  </p:handoutMasterIdLst>
  <p:sldIdLst>
    <p:sldId id="264" r:id="rId3"/>
    <p:sldId id="276" r:id="rId4"/>
    <p:sldId id="281" r:id="rId5"/>
    <p:sldId id="282" r:id="rId6"/>
    <p:sldId id="283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howGuides="1">
      <p:cViewPr varScale="1">
        <p:scale>
          <a:sx n="79" d="100"/>
          <a:sy n="79" d="100"/>
        </p:scale>
        <p:origin x="120" y="8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1/19/2022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1/19/2022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1/19/2022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1/19/2022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1/19/2022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1/19/2022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1/19/2022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1/19/2022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1/19/2022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1/19/2022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1/19/2022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/>
              <a:pPr/>
              <a:t>1/19/2022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Customer Service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Get to Know your Customer</a:t>
            </a:r>
          </a:p>
        </p:txBody>
      </p:sp>
      <p:pic>
        <p:nvPicPr>
          <p:cNvPr id="4" name="Picture 3" descr="http://cdn.business2community.com/wp-content/uploads/2014/04/customerservic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795" y="990600"/>
            <a:ext cx="6858000" cy="2383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84212" y="152400"/>
            <a:ext cx="11071516" cy="825500"/>
          </a:xfrm>
        </p:spPr>
        <p:txBody>
          <a:bodyPr/>
          <a:lstStyle/>
          <a:p>
            <a:pPr lvl="0"/>
            <a:r>
              <a:rPr lang="en-US" b="1" dirty="0"/>
              <a:t>Fit the Products to the Customer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6612" y="1003300"/>
            <a:ext cx="10157354" cy="49657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Find the right fit regardless of product or service involved</a:t>
            </a:r>
            <a:endParaRPr lang="en-US" sz="2000" dirty="0"/>
          </a:p>
          <a:p>
            <a:pPr lvl="0"/>
            <a:r>
              <a:rPr lang="en-US" dirty="0"/>
              <a:t>Sometimes “fit” can be a sensitive issue – be careful.</a:t>
            </a:r>
            <a:endParaRPr lang="en-US" sz="2000" dirty="0"/>
          </a:p>
          <a:p>
            <a:pPr lvl="0"/>
            <a:r>
              <a:rPr lang="en-US" dirty="0"/>
              <a:t>Never react to a customer after asking what size</a:t>
            </a:r>
            <a:endParaRPr lang="en-US" sz="2000" dirty="0"/>
          </a:p>
          <a:p>
            <a:pPr lvl="0"/>
            <a:r>
              <a:rPr lang="en-US" dirty="0"/>
              <a:t>Take cues (hints) from customer to find out size.</a:t>
            </a:r>
            <a:endParaRPr lang="en-US" sz="2000" dirty="0"/>
          </a:p>
          <a:p>
            <a:r>
              <a:rPr lang="en-US" dirty="0"/>
              <a:t>You can ask, “Have you ever worn this brand before? What size fit the best?”</a:t>
            </a:r>
            <a:endParaRPr lang="en-US" sz="2000" dirty="0"/>
          </a:p>
          <a:p>
            <a:pPr lvl="1"/>
            <a:r>
              <a:rPr lang="en-US" dirty="0"/>
              <a:t>Bring several sizes out because </a:t>
            </a:r>
            <a:br>
              <a:rPr lang="en-US" dirty="0"/>
            </a:br>
            <a:r>
              <a:rPr lang="en-US" dirty="0"/>
              <a:t>brands can vary in size</a:t>
            </a:r>
            <a:endParaRPr lang="en-US" sz="1800" dirty="0"/>
          </a:p>
        </p:txBody>
      </p:sp>
      <p:pic>
        <p:nvPicPr>
          <p:cNvPr id="3" name="Picture 2" descr="A group of people standing in a room&#10;&#10;Description generated with high confidence">
            <a:extLst>
              <a:ext uri="{FF2B5EF4-FFF2-40B4-BE49-F238E27FC236}">
                <a16:creationId xmlns:a16="http://schemas.microsoft.com/office/drawing/2014/main" id="{44DDD620-A79C-46A2-88C2-B75ED9C25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979" y="4038600"/>
            <a:ext cx="4090987" cy="272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31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84212" y="152400"/>
            <a:ext cx="11071516" cy="825500"/>
          </a:xfrm>
        </p:spPr>
        <p:txBody>
          <a:bodyPr/>
          <a:lstStyle/>
          <a:p>
            <a:pPr lvl="0"/>
            <a:r>
              <a:rPr lang="en-US" b="1" dirty="0"/>
              <a:t>Fit the Products to the Customer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6612" y="1003300"/>
            <a:ext cx="10157354" cy="49657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Don’t judge a person or say anything about sizes being too small. </a:t>
            </a:r>
            <a:endParaRPr lang="en-US" sz="2000" dirty="0"/>
          </a:p>
          <a:p>
            <a:pPr lvl="0"/>
            <a:r>
              <a:rPr lang="en-US" dirty="0"/>
              <a:t>Service Extras-they may need a different size: </a:t>
            </a:r>
            <a:endParaRPr lang="en-US" sz="2000" dirty="0"/>
          </a:p>
          <a:p>
            <a:pPr lvl="1"/>
            <a:r>
              <a:rPr lang="en-US" dirty="0"/>
              <a:t>Special-order merchandise</a:t>
            </a:r>
            <a:endParaRPr lang="en-US" sz="1800" dirty="0"/>
          </a:p>
          <a:p>
            <a:pPr lvl="1"/>
            <a:r>
              <a:rPr lang="en-US" dirty="0"/>
              <a:t>Customizing</a:t>
            </a:r>
            <a:endParaRPr lang="en-US" sz="1800" dirty="0"/>
          </a:p>
          <a:p>
            <a:pPr lvl="1"/>
            <a:r>
              <a:rPr lang="en-US" dirty="0"/>
              <a:t>Alterations</a:t>
            </a:r>
            <a:endParaRPr lang="en-US" sz="1800" dirty="0"/>
          </a:p>
          <a:p>
            <a:pPr lvl="1"/>
            <a:r>
              <a:rPr lang="en-US" dirty="0"/>
              <a:t>Accessories</a:t>
            </a:r>
            <a:endParaRPr lang="en-US" sz="1800" dirty="0"/>
          </a:p>
        </p:txBody>
      </p:sp>
      <p:pic>
        <p:nvPicPr>
          <p:cNvPr id="3" name="Picture 2" descr="A picture containing indoor, wall, table&#10;&#10;Description generated with very high confidence">
            <a:extLst>
              <a:ext uri="{FF2B5EF4-FFF2-40B4-BE49-F238E27FC236}">
                <a16:creationId xmlns:a16="http://schemas.microsoft.com/office/drawing/2014/main" id="{65D9F293-1A18-4203-84A4-DD227082D4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012" y="2895600"/>
            <a:ext cx="5867400" cy="352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2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84212" y="152400"/>
            <a:ext cx="11071516" cy="825500"/>
          </a:xfrm>
        </p:spPr>
        <p:txBody>
          <a:bodyPr/>
          <a:lstStyle/>
          <a:p>
            <a:pPr lvl="0"/>
            <a:r>
              <a:rPr lang="en-US" b="1" dirty="0"/>
              <a:t>Offer Alternatives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6612" y="1003300"/>
            <a:ext cx="10157354" cy="49657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Offer alternatives if you don’t have what the customer wants (ask permission)</a:t>
            </a:r>
            <a:endParaRPr lang="en-US" sz="2000" dirty="0"/>
          </a:p>
          <a:p>
            <a:pPr lvl="1"/>
            <a:r>
              <a:rPr lang="en-US" dirty="0"/>
              <a:t>Different color</a:t>
            </a:r>
            <a:endParaRPr lang="en-US" sz="1800" dirty="0"/>
          </a:p>
          <a:p>
            <a:pPr lvl="1"/>
            <a:r>
              <a:rPr lang="en-US" dirty="0"/>
              <a:t>Comparable brand</a:t>
            </a:r>
            <a:endParaRPr lang="en-US" sz="1800" dirty="0"/>
          </a:p>
          <a:p>
            <a:pPr lvl="1"/>
            <a:r>
              <a:rPr lang="en-US" dirty="0"/>
              <a:t>Similar model</a:t>
            </a:r>
            <a:endParaRPr lang="en-US" sz="1800" dirty="0"/>
          </a:p>
          <a:p>
            <a:pPr lvl="0"/>
            <a:r>
              <a:rPr lang="en-US" dirty="0"/>
              <a:t>After the customer agrees to see alternatives they will either: </a:t>
            </a:r>
            <a:endParaRPr lang="en-US" sz="2000" dirty="0"/>
          </a:p>
          <a:p>
            <a:pPr lvl="1"/>
            <a:r>
              <a:rPr lang="en-US" dirty="0"/>
              <a:t>Best case- they like the alternative – make purchase</a:t>
            </a:r>
            <a:endParaRPr lang="en-US" sz="1800" dirty="0"/>
          </a:p>
          <a:p>
            <a:pPr lvl="1"/>
            <a:r>
              <a:rPr lang="en-US" dirty="0"/>
              <a:t>Worst case- customer feels you tried to help them</a:t>
            </a:r>
            <a:endParaRPr lang="en-US" sz="1800" dirty="0"/>
          </a:p>
          <a:p>
            <a:pPr lvl="0"/>
            <a:r>
              <a:rPr lang="en-US" dirty="0"/>
              <a:t>Don’t spoil the customer‘s experience with the hard sell technique.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9541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84212" y="152400"/>
            <a:ext cx="11071516" cy="825500"/>
          </a:xfrm>
        </p:spPr>
        <p:txBody>
          <a:bodyPr/>
          <a:lstStyle/>
          <a:p>
            <a:pPr lvl="0"/>
            <a:r>
              <a:rPr lang="en-US" b="1" dirty="0"/>
              <a:t>Offer Alternatives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6612" y="1003300"/>
            <a:ext cx="10157354" cy="49657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If you do not have what the customer wants, </a:t>
            </a:r>
            <a:br>
              <a:rPr lang="en-US" dirty="0"/>
            </a:br>
            <a:r>
              <a:rPr lang="en-US" dirty="0"/>
              <a:t>or an alternative, or you can’t special order </a:t>
            </a:r>
            <a:br>
              <a:rPr lang="en-US" dirty="0"/>
            </a:br>
            <a:r>
              <a:rPr lang="en-US" dirty="0"/>
              <a:t>it then the last choice is to send them to a </a:t>
            </a:r>
            <a:br>
              <a:rPr lang="en-US" dirty="0"/>
            </a:br>
            <a:r>
              <a:rPr lang="en-US" dirty="0"/>
              <a:t>competitor.</a:t>
            </a:r>
            <a:endParaRPr lang="en-US" sz="2000" dirty="0"/>
          </a:p>
          <a:p>
            <a:r>
              <a:rPr lang="en-US" dirty="0"/>
              <a:t>Call the competitor to see if they have it and give the customer directions.</a:t>
            </a:r>
            <a:endParaRPr lang="en-US" sz="2000" dirty="0"/>
          </a:p>
          <a:p>
            <a:pPr lvl="0"/>
            <a:r>
              <a:rPr lang="en-US" dirty="0"/>
              <a:t>If you work in a large store and you do not carry an item in your department walk the customer to the department that does have the item</a:t>
            </a:r>
            <a:endParaRPr lang="en-US" sz="2000" dirty="0"/>
          </a:p>
        </p:txBody>
      </p:sp>
      <p:pic>
        <p:nvPicPr>
          <p:cNvPr id="3" name="Picture 2" descr="A drawing of a face&#10;&#10;Description generated with high confidence">
            <a:extLst>
              <a:ext uri="{FF2B5EF4-FFF2-40B4-BE49-F238E27FC236}">
                <a16:creationId xmlns:a16="http://schemas.microsoft.com/office/drawing/2014/main" id="{D87F4959-2866-4331-8318-C0C710A88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12" y="914400"/>
            <a:ext cx="330517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1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60228" y="342900"/>
            <a:ext cx="11071516" cy="1397000"/>
          </a:xfrm>
        </p:spPr>
        <p:txBody>
          <a:bodyPr/>
          <a:lstStyle/>
          <a:p>
            <a:r>
              <a:rPr lang="en-US" dirty="0"/>
              <a:t>Greet Your Customers in a Winning Way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Acknowledge the customer’s presence</a:t>
            </a:r>
            <a:endParaRPr lang="en-US" sz="2000" dirty="0"/>
          </a:p>
          <a:p>
            <a:pPr lvl="1"/>
            <a:r>
              <a:rPr lang="en-US" dirty="0"/>
              <a:t>Within the first </a:t>
            </a:r>
            <a:r>
              <a:rPr lang="en-US" b="1" i="1" dirty="0"/>
              <a:t>10 seconds</a:t>
            </a:r>
            <a:endParaRPr lang="en-US" sz="1800" dirty="0"/>
          </a:p>
          <a:p>
            <a:pPr lvl="1"/>
            <a:r>
              <a:rPr lang="en-US" dirty="0"/>
              <a:t>If customer waits 30-40 seconds, feels like 3-4 minutes</a:t>
            </a:r>
            <a:endParaRPr lang="en-US" sz="1800" dirty="0"/>
          </a:p>
          <a:p>
            <a:pPr lvl="1"/>
            <a:r>
              <a:rPr lang="en-US" dirty="0"/>
              <a:t>First impression is hard to change</a:t>
            </a:r>
            <a:endParaRPr lang="en-US" sz="1800" dirty="0"/>
          </a:p>
          <a:p>
            <a:pPr lvl="1"/>
            <a:r>
              <a:rPr lang="en-US" dirty="0"/>
              <a:t>Make eye contact</a:t>
            </a:r>
            <a:endParaRPr lang="en-US" sz="1800" dirty="0"/>
          </a:p>
          <a:p>
            <a:pPr lvl="1"/>
            <a:r>
              <a:rPr lang="en-US" dirty="0"/>
              <a:t>If working with customer and new one walks in excuse yourself briefly to tell the new customer you will be right with them.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60228" y="342900"/>
            <a:ext cx="11071516" cy="1397000"/>
          </a:xfrm>
        </p:spPr>
        <p:txBody>
          <a:bodyPr/>
          <a:lstStyle/>
          <a:p>
            <a:r>
              <a:rPr lang="en-US" dirty="0"/>
              <a:t>Greet Your Customers in a Winning Way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6612" y="1739900"/>
            <a:ext cx="10157354" cy="23368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Project a professional and friendly image</a:t>
            </a:r>
            <a:endParaRPr lang="en-US" sz="2000" dirty="0"/>
          </a:p>
          <a:p>
            <a:pPr lvl="1"/>
            <a:r>
              <a:rPr lang="en-US" sz="2800" dirty="0"/>
              <a:t>Dress professional</a:t>
            </a:r>
            <a:endParaRPr lang="en-US" sz="2400" dirty="0"/>
          </a:p>
          <a:p>
            <a:pPr lvl="1"/>
            <a:r>
              <a:rPr lang="en-US" sz="2800" dirty="0"/>
              <a:t>Act alert &amp; courteous</a:t>
            </a:r>
            <a:endParaRPr lang="en-US" sz="2400" dirty="0"/>
          </a:p>
          <a:p>
            <a:pPr lvl="1"/>
            <a:r>
              <a:rPr lang="en-US" sz="2800" dirty="0"/>
              <a:t>Sincere and interested in customer</a:t>
            </a:r>
            <a:endParaRPr lang="en-US" sz="2400" dirty="0"/>
          </a:p>
          <a:p>
            <a:pPr lvl="1"/>
            <a:r>
              <a:rPr lang="en-US" sz="2800" dirty="0"/>
              <a:t>Smile with eyes and mouth</a:t>
            </a:r>
            <a:endParaRPr lang="en-US" sz="2400" dirty="0"/>
          </a:p>
        </p:txBody>
      </p:sp>
      <p:pic>
        <p:nvPicPr>
          <p:cNvPr id="3" name="Picture 2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D258CACB-8F56-4C39-89E3-B98ABE0B16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612" y="2057400"/>
            <a:ext cx="4743450" cy="372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2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60228" y="342900"/>
            <a:ext cx="11071516" cy="1397000"/>
          </a:xfrm>
        </p:spPr>
        <p:txBody>
          <a:bodyPr/>
          <a:lstStyle/>
          <a:p>
            <a:r>
              <a:rPr lang="en-US" dirty="0"/>
              <a:t>Greet Your Customers in a Winning Way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6612" y="2362200"/>
            <a:ext cx="10157354" cy="23368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Create an opening for discussion</a:t>
            </a:r>
            <a:endParaRPr lang="en-US" sz="2000" dirty="0"/>
          </a:p>
          <a:p>
            <a:pPr lvl="1"/>
            <a:r>
              <a:rPr lang="en-US" sz="2800" dirty="0"/>
              <a:t>Don’t ask closed ended questions like </a:t>
            </a:r>
            <a:br>
              <a:rPr lang="en-US" sz="2800" dirty="0"/>
            </a:br>
            <a:r>
              <a:rPr lang="en-US" sz="2800" dirty="0"/>
              <a:t>“May I help you?” </a:t>
            </a:r>
            <a:br>
              <a:rPr lang="en-US" sz="2800" dirty="0"/>
            </a:br>
            <a:r>
              <a:rPr lang="en-US" sz="2800" dirty="0"/>
              <a:t>You will get a response like, “No thank you” </a:t>
            </a:r>
            <a:br>
              <a:rPr lang="en-US" sz="2800" dirty="0"/>
            </a:br>
            <a:r>
              <a:rPr lang="en-US" sz="2800" dirty="0"/>
              <a:t>or “I’m just looking.”</a:t>
            </a:r>
            <a:endParaRPr lang="en-US" sz="2400" dirty="0"/>
          </a:p>
          <a:p>
            <a:pPr lvl="1"/>
            <a:r>
              <a:rPr lang="en-US" sz="2800" dirty="0"/>
              <a:t>Only appropriate comments</a:t>
            </a:r>
            <a:endParaRPr lang="en-US" sz="2400" dirty="0"/>
          </a:p>
        </p:txBody>
      </p:sp>
      <p:pic>
        <p:nvPicPr>
          <p:cNvPr id="4" name="Picture 3" descr="A picture containing person, indoor, table, food&#10;&#10;Description generated with very high confidence">
            <a:extLst>
              <a:ext uri="{FF2B5EF4-FFF2-40B4-BE49-F238E27FC236}">
                <a16:creationId xmlns:a16="http://schemas.microsoft.com/office/drawing/2014/main" id="{5E5979E4-9197-459E-A6E6-8E29F75AB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344" y="3733800"/>
            <a:ext cx="3962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1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60228" y="342900"/>
            <a:ext cx="11071516" cy="1397000"/>
          </a:xfrm>
        </p:spPr>
        <p:txBody>
          <a:bodyPr/>
          <a:lstStyle/>
          <a:p>
            <a:r>
              <a:rPr lang="en-US" dirty="0"/>
              <a:t>Greet Your Customers in a Winning Way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6612" y="2362200"/>
            <a:ext cx="10157354" cy="41910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Be reassuring, but not pushy</a:t>
            </a:r>
            <a:endParaRPr lang="en-US" sz="2000" dirty="0"/>
          </a:p>
          <a:p>
            <a:pPr lvl="1"/>
            <a:r>
              <a:rPr lang="en-US" dirty="0"/>
              <a:t>It’s what you say and how you say it.</a:t>
            </a:r>
            <a:endParaRPr lang="en-US" sz="1800" dirty="0"/>
          </a:p>
          <a:p>
            <a:pPr lvl="1"/>
            <a:r>
              <a:rPr lang="en-US" dirty="0"/>
              <a:t>Don’t push humor too far.</a:t>
            </a:r>
            <a:endParaRPr lang="en-US" sz="1800" dirty="0"/>
          </a:p>
          <a:p>
            <a:pPr lvl="1"/>
            <a:r>
              <a:rPr lang="en-US" dirty="0"/>
              <a:t>Be sincere and honest when telling a customer they look nice</a:t>
            </a:r>
            <a:endParaRPr lang="en-US" sz="1800" dirty="0"/>
          </a:p>
          <a:p>
            <a:pPr lvl="1"/>
            <a:r>
              <a:rPr lang="en-US" dirty="0"/>
              <a:t>Positive impression created by: </a:t>
            </a:r>
            <a:endParaRPr lang="en-US" sz="1800" dirty="0"/>
          </a:p>
          <a:p>
            <a:pPr lvl="2"/>
            <a:r>
              <a:rPr lang="en-US" dirty="0"/>
              <a:t>Complementing the customer’s taste</a:t>
            </a:r>
            <a:endParaRPr lang="en-US" sz="1600" dirty="0"/>
          </a:p>
          <a:p>
            <a:pPr lvl="2"/>
            <a:r>
              <a:rPr lang="en-US" dirty="0"/>
              <a:t>Assuring the customer he’s the expert</a:t>
            </a:r>
            <a:endParaRPr lang="en-US" sz="1600" dirty="0"/>
          </a:p>
          <a:p>
            <a:pPr lvl="2"/>
            <a:r>
              <a:rPr lang="en-US" dirty="0"/>
              <a:t>Showing your own knowledge of purchases that are worthwhile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3601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60228" y="342900"/>
            <a:ext cx="11071516" cy="1397000"/>
          </a:xfrm>
        </p:spPr>
        <p:txBody>
          <a:bodyPr/>
          <a:lstStyle/>
          <a:p>
            <a:r>
              <a:rPr lang="en-US" dirty="0"/>
              <a:t>Greet Your Customers in a Winning Way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12812" y="2057400"/>
            <a:ext cx="10157354" cy="41910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Include the entire shopping party</a:t>
            </a:r>
            <a:endParaRPr lang="en-US" sz="2000" dirty="0"/>
          </a:p>
          <a:p>
            <a:pPr lvl="1"/>
            <a:r>
              <a:rPr lang="en-US" dirty="0"/>
              <a:t>Offer customer’s friend a chair to sit while waiting</a:t>
            </a:r>
            <a:endParaRPr lang="en-US" sz="1800" dirty="0"/>
          </a:p>
          <a:p>
            <a:pPr lvl="1"/>
            <a:r>
              <a:rPr lang="en-US" dirty="0"/>
              <a:t>Offer kids a toy for mom to finish shopping </a:t>
            </a:r>
            <a:r>
              <a:rPr lang="en-US" i="1" dirty="0"/>
              <a:t>(Always ask permission from parents first!)</a:t>
            </a:r>
            <a:endParaRPr lang="en-US" sz="1800" dirty="0"/>
          </a:p>
          <a:p>
            <a:pPr lvl="1"/>
            <a:r>
              <a:rPr lang="en-US" dirty="0"/>
              <a:t>Don’t interfere with parent reprimanding child or couple arguing over a purchase</a:t>
            </a:r>
            <a:endParaRPr lang="en-US" sz="1800" dirty="0"/>
          </a:p>
          <a:p>
            <a:r>
              <a:rPr lang="en-US" b="1" dirty="0"/>
              <a:t>***create customer loyalty: bring the customer back to the store!</a:t>
            </a:r>
            <a:endParaRPr lang="en-US" sz="2000" dirty="0"/>
          </a:p>
          <a:p>
            <a:r>
              <a:rPr lang="en-US" b="1" dirty="0"/>
              <a:t>***build trust: by responding to their needs and given information needed</a:t>
            </a:r>
            <a:endParaRPr lang="en-US" sz="2000" dirty="0"/>
          </a:p>
          <a:p>
            <a:r>
              <a:rPr lang="en-US" b="1" dirty="0"/>
              <a:t>***tip: 45% of customers say they are likely to spend more if the sales associate is helpful. 18% of customers will walk out of store if they don’t like the attitude of sales associate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07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60228" y="342900"/>
            <a:ext cx="11071516" cy="1397000"/>
          </a:xfrm>
        </p:spPr>
        <p:txBody>
          <a:bodyPr/>
          <a:lstStyle/>
          <a:p>
            <a:pPr lvl="0"/>
            <a:r>
              <a:rPr lang="en-US" b="1" dirty="0"/>
              <a:t>Be Observant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12812" y="2057400"/>
            <a:ext cx="10157354" cy="3352800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/>
              <a:t>If the customer is in a hurry you should give quick &amp; efficient service.</a:t>
            </a:r>
            <a:endParaRPr lang="en-US" sz="1800" dirty="0"/>
          </a:p>
          <a:p>
            <a:pPr lvl="1"/>
            <a:r>
              <a:rPr lang="en-US" dirty="0"/>
              <a:t>If the customer is browsing- offer service but give space to browse</a:t>
            </a:r>
            <a:endParaRPr lang="en-US" sz="1800" dirty="0"/>
          </a:p>
          <a:p>
            <a:pPr lvl="1"/>
            <a:r>
              <a:rPr lang="en-US" dirty="0"/>
              <a:t>If the customer is checking price tags-make them aware of specials</a:t>
            </a:r>
            <a:endParaRPr lang="en-US" sz="1800" dirty="0"/>
          </a:p>
          <a:p>
            <a:pPr lvl="1"/>
            <a:r>
              <a:rPr lang="en-US" dirty="0"/>
              <a:t>If the customer is scanning the area looking for merchandise-give directions</a:t>
            </a:r>
            <a:endParaRPr lang="en-US" sz="1800" dirty="0"/>
          </a:p>
          <a:p>
            <a:pPr lvl="1"/>
            <a:r>
              <a:rPr lang="en-US" dirty="0"/>
              <a:t>If the customer is looking for/at a clock they might be in a hurry, “I’ll assist you in finding the item.”</a:t>
            </a:r>
            <a:endParaRPr lang="en-US" sz="1800" dirty="0"/>
          </a:p>
          <a:p>
            <a:pPr lvl="1"/>
            <a:r>
              <a:rPr lang="en-US" dirty="0"/>
              <a:t>Difficulty deciding between items-ask questions to see why customer can’t decide, then offer additional info</a:t>
            </a:r>
            <a:endParaRPr lang="en-US" sz="1800" dirty="0"/>
          </a:p>
        </p:txBody>
      </p:sp>
      <p:pic>
        <p:nvPicPr>
          <p:cNvPr id="3" name="Picture 2" descr="A person wearing a black shirt&#10;&#10;Description generated with high confidence">
            <a:extLst>
              <a:ext uri="{FF2B5EF4-FFF2-40B4-BE49-F238E27FC236}">
                <a16:creationId xmlns:a16="http://schemas.microsoft.com/office/drawing/2014/main" id="{4874BDA9-7357-4417-A201-BE6B1BFCC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2" y="5181600"/>
            <a:ext cx="30480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4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60228" y="342900"/>
            <a:ext cx="11071516" cy="1397000"/>
          </a:xfrm>
        </p:spPr>
        <p:txBody>
          <a:bodyPr/>
          <a:lstStyle/>
          <a:p>
            <a:pPr lvl="0"/>
            <a:r>
              <a:rPr lang="en-US" b="1" dirty="0"/>
              <a:t>Determine a Customer’s Needs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12812" y="1739900"/>
            <a:ext cx="10157354" cy="4965700"/>
          </a:xfrm>
        </p:spPr>
        <p:txBody>
          <a:bodyPr>
            <a:noAutofit/>
          </a:bodyPr>
          <a:lstStyle/>
          <a:p>
            <a:pPr lvl="0"/>
            <a:r>
              <a:rPr lang="en-US" sz="2000" dirty="0"/>
              <a:t>Customer’s desire for a product or service can be conscious or subconscious  </a:t>
            </a:r>
            <a:endParaRPr lang="en-US" sz="1800" dirty="0"/>
          </a:p>
          <a:p>
            <a:pPr lvl="0"/>
            <a:r>
              <a:rPr lang="en-US" sz="2000" dirty="0"/>
              <a:t>They either know exactly what they want or only have a general idea</a:t>
            </a:r>
            <a:endParaRPr lang="en-US" sz="1800" dirty="0"/>
          </a:p>
          <a:p>
            <a:pPr lvl="0"/>
            <a:r>
              <a:rPr lang="en-US" sz="2000" dirty="0"/>
              <a:t>Help with unspoken needs like explaining the warranty (extended product feature)</a:t>
            </a:r>
            <a:endParaRPr lang="en-US" sz="1800" dirty="0"/>
          </a:p>
          <a:p>
            <a:pPr lvl="0"/>
            <a:r>
              <a:rPr lang="en-US" sz="2000" dirty="0"/>
              <a:t>Observe and Ask Questions</a:t>
            </a:r>
            <a:endParaRPr lang="en-US" sz="1800" dirty="0"/>
          </a:p>
          <a:p>
            <a:pPr lvl="0"/>
            <a:r>
              <a:rPr lang="en-US" sz="2000" dirty="0"/>
              <a:t>Know the questions to ask to figure out wants, needs and buying motives</a:t>
            </a:r>
            <a:endParaRPr lang="en-US" sz="1800" dirty="0"/>
          </a:p>
          <a:p>
            <a:pPr lvl="0"/>
            <a:r>
              <a:rPr lang="en-US" sz="2000" dirty="0"/>
              <a:t>Open ended questions: </a:t>
            </a:r>
            <a:endParaRPr lang="en-US" sz="1800" dirty="0"/>
          </a:p>
          <a:p>
            <a:pPr lvl="1"/>
            <a:r>
              <a:rPr lang="en-US" sz="1800" dirty="0"/>
              <a:t>Who, what, when, where, how, why</a:t>
            </a:r>
            <a:endParaRPr lang="en-US" sz="1400" dirty="0"/>
          </a:p>
          <a:p>
            <a:pPr lvl="1"/>
            <a:r>
              <a:rPr lang="en-US" sz="1800" dirty="0"/>
              <a:t>What is the special occasion?</a:t>
            </a:r>
            <a:endParaRPr lang="en-US" sz="1400" dirty="0"/>
          </a:p>
          <a:p>
            <a:pPr lvl="1"/>
            <a:r>
              <a:rPr lang="en-US" sz="1800" dirty="0"/>
              <a:t>Who are you shopping for?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1036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84212" y="152400"/>
            <a:ext cx="11071516" cy="825500"/>
          </a:xfrm>
        </p:spPr>
        <p:txBody>
          <a:bodyPr/>
          <a:lstStyle/>
          <a:p>
            <a:pPr lvl="0"/>
            <a:r>
              <a:rPr lang="en-US" b="1" dirty="0"/>
              <a:t>Keep the Lines of Communication Open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6612" y="1003300"/>
            <a:ext cx="10157354" cy="49657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Know the questions not to ask</a:t>
            </a:r>
            <a:endParaRPr lang="en-US" sz="2000" dirty="0"/>
          </a:p>
          <a:p>
            <a:pPr lvl="1"/>
            <a:r>
              <a:rPr lang="en-US" dirty="0"/>
              <a:t>Avoid directly asking customer how much they want to spend</a:t>
            </a:r>
            <a:endParaRPr lang="en-US" sz="1800" dirty="0"/>
          </a:p>
          <a:p>
            <a:pPr lvl="1"/>
            <a:r>
              <a:rPr lang="en-US" dirty="0"/>
              <a:t>You will need to know a price range so you don’t waste their time with too expensive items</a:t>
            </a:r>
            <a:endParaRPr lang="en-US" sz="2000" dirty="0"/>
          </a:p>
          <a:p>
            <a:r>
              <a:rPr lang="en-US" dirty="0"/>
              <a:t>	</a:t>
            </a:r>
            <a:r>
              <a:rPr lang="en-US" sz="1800" i="1" dirty="0"/>
              <a:t>Examples of good questions to ask include:</a:t>
            </a:r>
            <a:endParaRPr lang="en-US" sz="1600" dirty="0"/>
          </a:p>
          <a:p>
            <a:r>
              <a:rPr lang="en-US" sz="1800" dirty="0"/>
              <a:t>“What clothing lines do you usually prefer?” </a:t>
            </a:r>
            <a:endParaRPr lang="en-US" sz="1600" dirty="0"/>
          </a:p>
          <a:p>
            <a:r>
              <a:rPr lang="en-US" sz="1800" dirty="0"/>
              <a:t>“What brand fridge do you have at home?”</a:t>
            </a:r>
            <a:endParaRPr lang="en-US" sz="1600" dirty="0"/>
          </a:p>
          <a:p>
            <a:pPr lvl="0"/>
            <a:r>
              <a:rPr lang="en-US" sz="1800" dirty="0"/>
              <a:t>Avoid questions that force customers to choose options before they have reviewed them</a:t>
            </a:r>
            <a:endParaRPr lang="en-US" sz="1600" dirty="0"/>
          </a:p>
          <a:p>
            <a:pPr lvl="0"/>
            <a:r>
              <a:rPr lang="en-US" sz="1800" dirty="0"/>
              <a:t>After you’ve asked a question, make  sure you listen to the customer’s answer</a:t>
            </a:r>
            <a:endParaRPr lang="en-US" sz="1600" dirty="0"/>
          </a:p>
          <a:p>
            <a:pPr lvl="0"/>
            <a:r>
              <a:rPr lang="en-US" sz="1800" dirty="0"/>
              <a:t>Show interest by saying, “I know where you’re coming from.” Or “I understand.”</a:t>
            </a:r>
            <a:endParaRPr lang="en-US" sz="1600" dirty="0"/>
          </a:p>
          <a:p>
            <a:pPr lvl="0"/>
            <a:r>
              <a:rPr lang="en-US" sz="1800" dirty="0"/>
              <a:t>Know the products’ price, brand, color, size which helps meet the customer’s need</a:t>
            </a:r>
            <a:br>
              <a:rPr lang="en-US" dirty="0"/>
            </a:br>
            <a:r>
              <a:rPr lang="en-US" dirty="0"/>
              <a:t> 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5002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0</TotalTime>
  <Words>890</Words>
  <Application>Microsoft Office PowerPoint</Application>
  <PresentationFormat>Custom</PresentationFormat>
  <Paragraphs>91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Century Gothic</vt:lpstr>
      <vt:lpstr>Books 16x9</vt:lpstr>
      <vt:lpstr>Customer Service</vt:lpstr>
      <vt:lpstr>Greet Your Customers in a Winning Way</vt:lpstr>
      <vt:lpstr>Greet Your Customers in a Winning Way</vt:lpstr>
      <vt:lpstr>Greet Your Customers in a Winning Way</vt:lpstr>
      <vt:lpstr>Greet Your Customers in a Winning Way</vt:lpstr>
      <vt:lpstr>Greet Your Customers in a Winning Way</vt:lpstr>
      <vt:lpstr>Be Observant</vt:lpstr>
      <vt:lpstr>Determine a Customer’s Needs</vt:lpstr>
      <vt:lpstr>Keep the Lines of Communication Open</vt:lpstr>
      <vt:lpstr>Fit the Products to the Customer</vt:lpstr>
      <vt:lpstr>Fit the Products to the Customer</vt:lpstr>
      <vt:lpstr>Offer Alternatives</vt:lpstr>
      <vt:lpstr>Offer Alternatives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2016-03-18T13:21:24Z</dcterms:created>
  <dcterms:modified xsi:type="dcterms:W3CDTF">2022-01-20T01:12:47Z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